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56" r:id="rId1"/>
  </p:sldMasterIdLst>
  <p:notesMasterIdLst>
    <p:notesMasterId r:id="rId13"/>
  </p:notesMasterIdLst>
  <p:handoutMasterIdLst>
    <p:handoutMasterId r:id="rId14"/>
  </p:handoutMasterIdLst>
  <p:sldIdLst>
    <p:sldId id="445" r:id="rId2"/>
    <p:sldId id="264" r:id="rId3"/>
    <p:sldId id="337" r:id="rId4"/>
    <p:sldId id="442" r:id="rId5"/>
    <p:sldId id="443" r:id="rId6"/>
    <p:sldId id="446" r:id="rId7"/>
    <p:sldId id="444" r:id="rId8"/>
    <p:sldId id="447" r:id="rId9"/>
    <p:sldId id="262" r:id="rId10"/>
    <p:sldId id="448" r:id="rId11"/>
    <p:sldId id="441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FFCC"/>
    <a:srgbClr val="66FFFF"/>
    <a:srgbClr val="00FF00"/>
    <a:srgbClr val="FF9933"/>
    <a:srgbClr val="FFCC99"/>
    <a:srgbClr val="FF0066"/>
    <a:srgbClr val="FF33CC"/>
    <a:srgbClr val="FF9900"/>
    <a:srgbClr val="FF7C80"/>
    <a:srgbClr val="CC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57" autoAdjust="0"/>
    <p:restoredTop sz="94465" autoAdjust="0"/>
  </p:normalViewPr>
  <p:slideViewPr>
    <p:cSldViewPr>
      <p:cViewPr varScale="1">
        <p:scale>
          <a:sx n="70" d="100"/>
          <a:sy n="70" d="100"/>
        </p:scale>
        <p:origin x="-13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-6812"/>
    </p:cViewPr>
  </p:sorterViewPr>
  <p:notesViewPr>
    <p:cSldViewPr>
      <p:cViewPr>
        <p:scale>
          <a:sx n="100" d="100"/>
          <a:sy n="100" d="100"/>
        </p:scale>
        <p:origin x="876" y="7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9A663-AA20-4E94-8B57-E613A4C3D21E}" type="datetimeFigureOut">
              <a:rPr lang="en-NZ" smtClean="0"/>
              <a:pPr/>
              <a:t>28/08/2017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9B72-D1B0-48D3-B769-39D3E524DB80}" type="slidenum">
              <a:rPr lang="en-NZ" smtClean="0"/>
              <a:pPr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1278806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DB2E4-B8A9-42A9-A64C-747E8895A419}" type="datetimeFigureOut">
              <a:rPr lang="en-NZ" smtClean="0"/>
              <a:pPr/>
              <a:t>28/08/2017</a:t>
            </a:fld>
            <a:endParaRPr lang="en-NZ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A1F7B-FFFC-4297-93EA-5BF45FEF31DF}" type="slidenum">
              <a:rPr lang="en-NZ" smtClean="0"/>
              <a:pPr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603869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85A18B-142A-4BC3-99FC-08B52F5B2126}" type="slidenum">
              <a:rPr lang="en-US" smtClean="0">
                <a:latin typeface="Arial" pitchFamily="34" charset="0"/>
              </a:rPr>
              <a:pPr/>
              <a:t>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endParaRPr lang="en-NZ" dirty="0">
              <a:latin typeface="Arial" pitchFamily="34" charset="0"/>
              <a:cs typeface="Arial" pitchFamily="34" charset="0"/>
            </a:endParaRP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A1F7B-FFFC-4297-93EA-5BF45FEF31DF}" type="slidenum">
              <a:rPr lang="en-NZ" smtClean="0"/>
              <a:pPr/>
              <a:t>2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3440063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A1F7B-FFFC-4297-93EA-5BF45FEF31DF}" type="slidenum">
              <a:rPr lang="en-NZ" smtClean="0"/>
              <a:pPr/>
              <a:t>3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1488935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7"/>
          <p:cNvSpPr txBox="1">
            <a:spLocks noGrp="1" noChangeArrowheads="1"/>
          </p:cNvSpPr>
          <p:nvPr/>
        </p:nvSpPr>
        <p:spPr bwMode="auto">
          <a:xfrm>
            <a:off x="3849690" y="9428166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EB9FBB3-E021-4434-AB5A-FEB41D0B55B6}" type="slidenum">
              <a:rPr lang="en-US" sz="1200"/>
              <a:pPr algn="r"/>
              <a:t>6</a:t>
            </a:fld>
            <a:endParaRPr lang="en-US" sz="1200"/>
          </a:p>
        </p:txBody>
      </p:sp>
      <p:sp>
        <p:nvSpPr>
          <p:cNvPr id="274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4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A1F7B-FFFC-4297-93EA-5BF45FEF31DF}" type="slidenum">
              <a:rPr lang="en-NZ" smtClean="0"/>
              <a:pPr/>
              <a:t>7</a:t>
            </a:fld>
            <a:endParaRPr lang="en-NZ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A1F7B-FFFC-4297-93EA-5BF45FEF31DF}" type="slidenum">
              <a:rPr lang="en-NZ" smtClean="0"/>
              <a:pPr/>
              <a:t>9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39405778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A1F7B-FFFC-4297-93EA-5BF45FEF31DF}" type="slidenum">
              <a:rPr lang="en-NZ" smtClean="0"/>
              <a:pPr/>
              <a:t>10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39405778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06FB4-DFBC-4B03-9A5E-AC021CF8A6EF}" type="slidenum">
              <a:rPr lang="en-NZ" smtClean="0"/>
              <a:pPr/>
              <a:t>11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3418691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E29C-C205-4BE3-B2D7-A783C29DC973}" type="datetime1">
              <a:rPr lang="en-NZ" smtClean="0"/>
              <a:pPr/>
              <a:t>28/08/2017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4FAB-20DC-426B-84E8-F4AA24C6A168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4DB5E-2280-47F2-92D5-96E77B8C9D1A}" type="datetime1">
              <a:rPr lang="en-NZ" smtClean="0"/>
              <a:pPr/>
              <a:t>28/08/2017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4FAB-20DC-426B-84E8-F4AA24C6A168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115E-D612-4C1E-AC34-C5CB61AF56D3}" type="datetime1">
              <a:rPr lang="en-NZ" smtClean="0"/>
              <a:pPr/>
              <a:t>28/08/2017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4FAB-20DC-426B-84E8-F4AA24C6A168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0FE1-0A25-4100-BC4B-E70CEC69E290}" type="datetime1">
              <a:rPr lang="en-NZ" smtClean="0"/>
              <a:pPr/>
              <a:t>28/08/2017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4FAB-20DC-426B-84E8-F4AA24C6A168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32DF-57B8-40AE-A05B-47544EA13D27}" type="datetime1">
              <a:rPr lang="en-NZ" smtClean="0"/>
              <a:pPr/>
              <a:t>28/08/2017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4FAB-20DC-426B-84E8-F4AA24C6A168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E380-8FBF-45A9-B7A6-ED5020741600}" type="datetime1">
              <a:rPr lang="en-NZ" smtClean="0"/>
              <a:pPr/>
              <a:t>28/08/2017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4FAB-20DC-426B-84E8-F4AA24C6A168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33D4A-DA56-4A6C-A930-089A5012F6FF}" type="datetime1">
              <a:rPr lang="en-NZ" smtClean="0"/>
              <a:pPr/>
              <a:t>28/08/2017</a:t>
            </a:fld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4FAB-20DC-426B-84E8-F4AA24C6A168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EBCB9-9184-41B6-AF79-05F978B38AAF}" type="datetime1">
              <a:rPr lang="en-NZ" smtClean="0"/>
              <a:pPr/>
              <a:t>28/08/2017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4FAB-20DC-426B-84E8-F4AA24C6A168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E176-B590-4027-9480-6AFC6A0724D3}" type="datetime1">
              <a:rPr lang="en-NZ" smtClean="0"/>
              <a:pPr/>
              <a:t>28/08/2017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4FAB-20DC-426B-84E8-F4AA24C6A168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A5499-B882-4800-BF1D-CB77921EB503}" type="datetime1">
              <a:rPr lang="en-NZ" smtClean="0"/>
              <a:pPr/>
              <a:t>28/08/2017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4FAB-20DC-426B-84E8-F4AA24C6A168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B730E-98D1-4E46-A47B-81CF6FF9118D}" type="datetime1">
              <a:rPr lang="en-NZ" smtClean="0"/>
              <a:pPr/>
              <a:t>28/08/2017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4FAB-20DC-426B-84E8-F4AA24C6A168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4DFC8-CFF9-4592-A2DA-80BB04E4D6AD}" type="datetime1">
              <a:rPr lang="en-NZ" smtClean="0"/>
              <a:pPr/>
              <a:t>28/08/2017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64FAB-20DC-426B-84E8-F4AA24C6A168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2" descr="First slid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899592" y="404664"/>
            <a:ext cx="7299325" cy="3298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ts val="5000"/>
              </a:lnSpc>
            </a:pPr>
            <a:r>
              <a:rPr lang="en-NZ" sz="6000" dirty="0" smtClean="0">
                <a:solidFill>
                  <a:schemeClr val="bg1"/>
                </a:solidFill>
              </a:rPr>
              <a:t>UBRS</a:t>
            </a:r>
            <a:endParaRPr lang="en-US" sz="6000" dirty="0" smtClean="0">
              <a:solidFill>
                <a:schemeClr val="bg1"/>
              </a:solidFill>
            </a:endParaRPr>
          </a:p>
          <a:p>
            <a:pPr algn="ctr" eaLnBrk="0" hangingPunct="0">
              <a:lnSpc>
                <a:spcPts val="5000"/>
              </a:lnSpc>
            </a:pPr>
            <a:r>
              <a:rPr lang="en-US" sz="2800" b="1" dirty="0" smtClean="0">
                <a:solidFill>
                  <a:schemeClr val="bg1"/>
                </a:solidFill>
              </a:rPr>
              <a:t>UNDERSTANDING BEHAVIOUR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algn="ctr" eaLnBrk="0" hangingPunct="0">
              <a:lnSpc>
                <a:spcPts val="5000"/>
              </a:lnSpc>
            </a:pPr>
            <a:r>
              <a:rPr lang="en-NZ" sz="2800" b="1" dirty="0" smtClean="0">
                <a:solidFill>
                  <a:schemeClr val="bg1"/>
                </a:solidFill>
              </a:rPr>
              <a:t>RESPONDING SAFELY</a:t>
            </a:r>
          </a:p>
          <a:p>
            <a:pPr algn="ctr" eaLnBrk="0" hangingPunct="0">
              <a:lnSpc>
                <a:spcPts val="5000"/>
              </a:lnSpc>
            </a:pPr>
            <a:endParaRPr lang="en-NZ" sz="1400" dirty="0" smtClean="0">
              <a:solidFill>
                <a:schemeClr val="bg1"/>
              </a:solidFill>
            </a:endParaRPr>
          </a:p>
          <a:p>
            <a:pPr algn="ctr" eaLnBrk="0" hangingPunct="0">
              <a:lnSpc>
                <a:spcPts val="5000"/>
              </a:lnSpc>
            </a:pPr>
            <a:r>
              <a:rPr lang="en-NZ" sz="2000" dirty="0" smtClean="0">
                <a:solidFill>
                  <a:schemeClr val="bg1"/>
                </a:solidFill>
              </a:rPr>
              <a:t>Minimising the use </a:t>
            </a:r>
            <a:r>
              <a:rPr lang="en-NZ" sz="2000" dirty="0" smtClean="0">
                <a:solidFill>
                  <a:schemeClr val="bg1"/>
                </a:solidFill>
              </a:rPr>
              <a:t>o</a:t>
            </a:r>
            <a:r>
              <a:rPr lang="en-NZ" sz="2000" dirty="0" smtClean="0">
                <a:solidFill>
                  <a:schemeClr val="bg1"/>
                </a:solidFill>
              </a:rPr>
              <a:t>f physical restraint in schools</a:t>
            </a:r>
            <a:endParaRPr lang="en-US" sz="2000" dirty="0">
              <a:solidFill>
                <a:schemeClr val="bg1"/>
              </a:solidFill>
            </a:endParaRPr>
          </a:p>
        </p:txBody>
      </p:sp>
      <p:cxnSp>
        <p:nvCxnSpPr>
          <p:cNvPr id="13318" name="Straight Connector 10"/>
          <p:cNvCxnSpPr>
            <a:cxnSpLocks noChangeShapeType="1"/>
          </p:cNvCxnSpPr>
          <p:nvPr/>
        </p:nvCxnSpPr>
        <p:spPr bwMode="auto">
          <a:xfrm>
            <a:off x="1331640" y="2780928"/>
            <a:ext cx="6248400" cy="158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498080" cy="648072"/>
          </a:xfrm>
        </p:spPr>
        <p:txBody>
          <a:bodyPr>
            <a:normAutofit fontScale="90000"/>
          </a:bodyPr>
          <a:lstStyle/>
          <a:p>
            <a:pPr algn="l"/>
            <a:r>
              <a:rPr lang="en-NZ" sz="3600" b="1" i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NZ" sz="3600" b="1" i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NZ" sz="4000" dirty="0">
                <a:solidFill>
                  <a:schemeClr val="accent6">
                    <a:lumMod val="75000"/>
                  </a:schemeClr>
                </a:solidFill>
                <a:effectLst/>
              </a:rPr>
              <a:t>Physical Restraint: </a:t>
            </a:r>
            <a:r>
              <a:rPr lang="en-NZ" sz="4000" dirty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en-NZ" sz="4000" dirty="0">
                <a:solidFill>
                  <a:schemeClr val="accent6">
                    <a:lumMod val="75000"/>
                  </a:schemeClr>
                </a:solidFill>
                <a:effectLst/>
              </a:rPr>
              <a:t>rom the guide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888" y="1988840"/>
            <a:ext cx="8229600" cy="486916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NZ" sz="3800" dirty="0" smtClean="0">
                <a:solidFill>
                  <a:srgbClr val="002060"/>
                </a:solidFill>
              </a:rPr>
              <a:t>Restraint is not justified:</a:t>
            </a:r>
            <a:endParaRPr lang="en-NZ" sz="38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en-NZ" sz="3800" dirty="0" smtClean="0">
                <a:solidFill>
                  <a:srgbClr val="002060"/>
                </a:solidFill>
              </a:rPr>
              <a:t>for </a:t>
            </a:r>
            <a:r>
              <a:rPr lang="en-NZ" sz="3800" dirty="0">
                <a:solidFill>
                  <a:srgbClr val="002060"/>
                </a:solidFill>
              </a:rPr>
              <a:t>behaviour that disrupts the classroom but isn’t putting anyone in danger of injury</a:t>
            </a:r>
          </a:p>
          <a:p>
            <a:pPr>
              <a:lnSpc>
                <a:spcPct val="120000"/>
              </a:lnSpc>
            </a:pPr>
            <a:r>
              <a:rPr lang="en-NZ" sz="3800" dirty="0">
                <a:solidFill>
                  <a:srgbClr val="002060"/>
                </a:solidFill>
              </a:rPr>
              <a:t>for refusal to comply</a:t>
            </a:r>
          </a:p>
          <a:p>
            <a:pPr>
              <a:lnSpc>
                <a:spcPct val="120000"/>
              </a:lnSpc>
            </a:pPr>
            <a:r>
              <a:rPr lang="en-NZ" sz="3800" dirty="0">
                <a:solidFill>
                  <a:srgbClr val="002060"/>
                </a:solidFill>
              </a:rPr>
              <a:t>in response to verbal threats</a:t>
            </a:r>
          </a:p>
          <a:p>
            <a:pPr>
              <a:lnSpc>
                <a:spcPct val="120000"/>
              </a:lnSpc>
            </a:pPr>
            <a:r>
              <a:rPr lang="en-NZ" sz="3800" dirty="0">
                <a:solidFill>
                  <a:srgbClr val="002060"/>
                </a:solidFill>
              </a:rPr>
              <a:t>to stop a student leaving the classroom or school without permission</a:t>
            </a:r>
          </a:p>
          <a:p>
            <a:pPr>
              <a:lnSpc>
                <a:spcPct val="120000"/>
              </a:lnSpc>
            </a:pPr>
            <a:r>
              <a:rPr lang="en-NZ" sz="3800" dirty="0">
                <a:solidFill>
                  <a:srgbClr val="002060"/>
                </a:solidFill>
              </a:rPr>
              <a:t>as coercion, discipline or punishment </a:t>
            </a:r>
          </a:p>
          <a:p>
            <a:pPr>
              <a:lnSpc>
                <a:spcPct val="120000"/>
              </a:lnSpc>
            </a:pPr>
            <a:r>
              <a:rPr lang="en-NZ" sz="3800" dirty="0">
                <a:solidFill>
                  <a:srgbClr val="002060"/>
                </a:solidFill>
              </a:rPr>
              <a:t>for property damage, unless the property itself could inflict injury</a:t>
            </a:r>
          </a:p>
          <a:p>
            <a:pPr>
              <a:lnSpc>
                <a:spcPct val="120000"/>
              </a:lnSpc>
            </a:pP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4FAB-20DC-426B-84E8-F4AA24C6A168}" type="slidenum">
              <a:rPr lang="en-NZ" smtClean="0"/>
              <a:pPr/>
              <a:t>10</a:t>
            </a:fld>
            <a:endParaRPr lang="en-NZ" dirty="0"/>
          </a:p>
        </p:txBody>
      </p:sp>
      <p:pic>
        <p:nvPicPr>
          <p:cNvPr id="6" name="Picture 11" descr="Header_blue_thi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80920" cy="908720"/>
          </a:xfrm>
        </p:spPr>
        <p:txBody>
          <a:bodyPr>
            <a:normAutofit/>
          </a:bodyPr>
          <a:lstStyle/>
          <a:p>
            <a:r>
              <a:rPr lang="en-NZ" sz="3600" dirty="0">
                <a:solidFill>
                  <a:srgbClr val="002060"/>
                </a:solidFill>
                <a:effectLst/>
              </a:rPr>
              <a:t>Overview of </a:t>
            </a:r>
            <a:r>
              <a:rPr lang="en-NZ" sz="3600" dirty="0" smtClean="0">
                <a:solidFill>
                  <a:srgbClr val="002060"/>
                </a:solidFill>
                <a:effectLst/>
              </a:rPr>
              <a:t>Modules </a:t>
            </a:r>
            <a:endParaRPr lang="en-NZ" sz="3600" dirty="0">
              <a:solidFill>
                <a:srgbClr val="002060"/>
              </a:solidFill>
              <a:effectLst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4FAB-20DC-426B-84E8-F4AA24C6A168}" type="slidenum">
              <a:rPr lang="en-NZ" smtClean="0"/>
              <a:pPr/>
              <a:t>11</a:t>
            </a:fld>
            <a:endParaRPr lang="en-NZ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556792"/>
            <a:ext cx="216024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NZ" sz="2400" dirty="0">
                <a:solidFill>
                  <a:srgbClr val="002060"/>
                </a:solidFill>
              </a:rPr>
              <a:t>Understanding behaviour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55776" y="1556792"/>
            <a:ext cx="1872208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NZ" sz="2400" dirty="0">
                <a:solidFill>
                  <a:srgbClr val="002060"/>
                </a:solidFill>
              </a:rPr>
              <a:t>Encouraging ready-to-learn behaviour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4008" y="1556792"/>
            <a:ext cx="2016224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NZ" sz="2400" dirty="0">
                <a:solidFill>
                  <a:srgbClr val="002060"/>
                </a:solidFill>
              </a:rPr>
              <a:t>Responding </a:t>
            </a:r>
          </a:p>
          <a:p>
            <a:pPr algn="ctr"/>
            <a:r>
              <a:rPr lang="en-NZ" sz="2400" dirty="0">
                <a:solidFill>
                  <a:srgbClr val="002060"/>
                </a:solidFill>
              </a:rPr>
              <a:t>safely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2564904"/>
            <a:ext cx="2160240" cy="40164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NZ" sz="1700" dirty="0">
                <a:solidFill>
                  <a:srgbClr val="002060"/>
                </a:solidFill>
              </a:rPr>
              <a:t>Behaviour has a function </a:t>
            </a:r>
            <a:r>
              <a:rPr lang="en-AU" sz="1600" dirty="0"/>
              <a:t>— </a:t>
            </a:r>
            <a:r>
              <a:rPr lang="en-NZ" sz="1700" dirty="0">
                <a:solidFill>
                  <a:srgbClr val="002060"/>
                </a:solidFill>
              </a:rPr>
              <a:t>a ‘why’</a:t>
            </a:r>
          </a:p>
          <a:p>
            <a:pPr>
              <a:buFont typeface="Arial" pitchFamily="34" charset="0"/>
              <a:buChar char="•"/>
            </a:pPr>
            <a:r>
              <a:rPr lang="en-NZ" sz="1700" dirty="0">
                <a:solidFill>
                  <a:srgbClr val="002060"/>
                </a:solidFill>
              </a:rPr>
              <a:t>Understand the ‘why’ and you can respond constructively</a:t>
            </a:r>
          </a:p>
          <a:p>
            <a:pPr>
              <a:buFont typeface="Arial" pitchFamily="34" charset="0"/>
              <a:buChar char="•"/>
            </a:pPr>
            <a:r>
              <a:rPr lang="en-NZ" sz="1700" dirty="0">
                <a:solidFill>
                  <a:srgbClr val="002060"/>
                </a:solidFill>
              </a:rPr>
              <a:t>How you can understand yourself and others</a:t>
            </a:r>
          </a:p>
          <a:p>
            <a:pPr>
              <a:buFont typeface="Arial" pitchFamily="34" charset="0"/>
              <a:buChar char="•"/>
            </a:pPr>
            <a:r>
              <a:rPr lang="en-NZ" sz="1700" dirty="0">
                <a:solidFill>
                  <a:srgbClr val="002060"/>
                </a:solidFill>
              </a:rPr>
              <a:t>What you can influence </a:t>
            </a:r>
          </a:p>
          <a:p>
            <a:pPr>
              <a:buFont typeface="Arial" pitchFamily="34" charset="0"/>
              <a:buChar char="•"/>
            </a:pPr>
            <a:r>
              <a:rPr lang="en-NZ" sz="1700" dirty="0">
                <a:solidFill>
                  <a:srgbClr val="002060"/>
                </a:solidFill>
              </a:rPr>
              <a:t>How to manage your reactions</a:t>
            </a:r>
          </a:p>
          <a:p>
            <a:pPr>
              <a:buFont typeface="Arial" pitchFamily="34" charset="0"/>
              <a:buChar char="•"/>
            </a:pPr>
            <a:r>
              <a:rPr lang="en-NZ" sz="1700" dirty="0">
                <a:solidFill>
                  <a:srgbClr val="002060"/>
                </a:solidFill>
              </a:rPr>
              <a:t>What are the implications of the stress response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55776" y="3356992"/>
            <a:ext cx="1872208" cy="28803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NZ" dirty="0">
                <a:solidFill>
                  <a:srgbClr val="002060"/>
                </a:solidFill>
              </a:rPr>
              <a:t>Managing safety and teaching</a:t>
            </a:r>
          </a:p>
          <a:p>
            <a:pPr>
              <a:buFont typeface="Arial" pitchFamily="34" charset="0"/>
              <a:buChar char="•"/>
            </a:pPr>
            <a:r>
              <a:rPr lang="en-NZ" dirty="0">
                <a:solidFill>
                  <a:srgbClr val="002060"/>
                </a:solidFill>
              </a:rPr>
              <a:t>Effective learning environments</a:t>
            </a:r>
          </a:p>
          <a:p>
            <a:pPr>
              <a:buFont typeface="Arial" pitchFamily="34" charset="0"/>
              <a:buChar char="•"/>
            </a:pPr>
            <a:r>
              <a:rPr lang="en-NZ" dirty="0">
                <a:solidFill>
                  <a:srgbClr val="002060"/>
                </a:solidFill>
              </a:rPr>
              <a:t>Relationships</a:t>
            </a:r>
          </a:p>
          <a:p>
            <a:pPr>
              <a:buFont typeface="Arial" pitchFamily="34" charset="0"/>
              <a:buChar char="•"/>
            </a:pPr>
            <a:r>
              <a:rPr lang="en-NZ" dirty="0">
                <a:solidFill>
                  <a:srgbClr val="002060"/>
                </a:solidFill>
              </a:rPr>
              <a:t>Emotional regulation</a:t>
            </a:r>
          </a:p>
          <a:p>
            <a:pPr>
              <a:buFont typeface="Arial" pitchFamily="34" charset="0"/>
              <a:buChar char="•"/>
            </a:pPr>
            <a:r>
              <a:rPr lang="en-NZ" dirty="0">
                <a:solidFill>
                  <a:srgbClr val="002060"/>
                </a:solidFill>
              </a:rPr>
              <a:t>Non-verbal strategies</a:t>
            </a:r>
          </a:p>
          <a:p>
            <a:pPr>
              <a:buFont typeface="Arial" pitchFamily="34" charset="0"/>
              <a:buChar char="•"/>
            </a:pPr>
            <a:r>
              <a:rPr lang="en-NZ" dirty="0">
                <a:solidFill>
                  <a:srgbClr val="002060"/>
                </a:solidFill>
              </a:rPr>
              <a:t>Verbal strategies</a:t>
            </a:r>
            <a:r>
              <a:rPr lang="en-NZ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4008" y="2636912"/>
            <a:ext cx="2016224" cy="258532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NZ" dirty="0">
                <a:solidFill>
                  <a:srgbClr val="002060"/>
                </a:solidFill>
              </a:rPr>
              <a:t>Differential responding </a:t>
            </a:r>
          </a:p>
          <a:p>
            <a:pPr>
              <a:buFont typeface="Arial" pitchFamily="34" charset="0"/>
              <a:buChar char="•"/>
            </a:pPr>
            <a:r>
              <a:rPr lang="en-NZ" dirty="0">
                <a:solidFill>
                  <a:srgbClr val="002060"/>
                </a:solidFill>
              </a:rPr>
              <a:t>Understand levels of behaviour  </a:t>
            </a:r>
          </a:p>
          <a:p>
            <a:pPr>
              <a:buFont typeface="Arial" pitchFamily="34" charset="0"/>
              <a:buChar char="•"/>
            </a:pPr>
            <a:r>
              <a:rPr lang="en-NZ" dirty="0">
                <a:solidFill>
                  <a:srgbClr val="002060"/>
                </a:solidFill>
              </a:rPr>
              <a:t>What each level may look like </a:t>
            </a:r>
          </a:p>
          <a:p>
            <a:pPr>
              <a:buFont typeface="Arial" pitchFamily="34" charset="0"/>
              <a:buChar char="•"/>
            </a:pPr>
            <a:r>
              <a:rPr lang="en-NZ" dirty="0">
                <a:solidFill>
                  <a:srgbClr val="002060"/>
                </a:solidFill>
              </a:rPr>
              <a:t>How to respond at each level</a:t>
            </a:r>
          </a:p>
          <a:p>
            <a:pPr>
              <a:buFont typeface="Arial" pitchFamily="34" charset="0"/>
              <a:buChar char="•"/>
            </a:pPr>
            <a:r>
              <a:rPr lang="en-NZ" dirty="0">
                <a:solidFill>
                  <a:srgbClr val="002060"/>
                </a:solidFill>
              </a:rPr>
              <a:t>Practical strategies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76256" y="1556792"/>
            <a:ext cx="2016224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NZ" sz="2400" dirty="0">
                <a:solidFill>
                  <a:srgbClr val="002060"/>
                </a:solidFill>
              </a:rPr>
              <a:t>Reflection and embedding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76256" y="2636912"/>
            <a:ext cx="2016224" cy="23083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NZ" dirty="0">
                <a:solidFill>
                  <a:srgbClr val="002060"/>
                </a:solidFill>
              </a:rPr>
              <a:t>Consolidate understanding</a:t>
            </a:r>
          </a:p>
          <a:p>
            <a:pPr>
              <a:buFont typeface="Arial" pitchFamily="34" charset="0"/>
              <a:buChar char="•"/>
            </a:pPr>
            <a:r>
              <a:rPr lang="en-NZ" dirty="0">
                <a:solidFill>
                  <a:srgbClr val="002060"/>
                </a:solidFill>
              </a:rPr>
              <a:t>Embed learning into your context </a:t>
            </a:r>
          </a:p>
          <a:p>
            <a:pPr>
              <a:buFont typeface="Arial" pitchFamily="34" charset="0"/>
              <a:buChar char="•"/>
            </a:pPr>
            <a:r>
              <a:rPr lang="en-NZ" dirty="0">
                <a:solidFill>
                  <a:srgbClr val="002060"/>
                </a:solidFill>
              </a:rPr>
              <a:t>Develop an action plan </a:t>
            </a:r>
          </a:p>
          <a:p>
            <a:pPr>
              <a:buFont typeface="Arial" pitchFamily="34" charset="0"/>
              <a:buChar char="•"/>
            </a:pPr>
            <a:r>
              <a:rPr lang="en-NZ" dirty="0">
                <a:solidFill>
                  <a:srgbClr val="002060"/>
                </a:solidFill>
              </a:rPr>
              <a:t>Reflect on the concepts  delivered </a:t>
            </a:r>
          </a:p>
        </p:txBody>
      </p:sp>
      <p:pic>
        <p:nvPicPr>
          <p:cNvPr id="14" name="Picture 11" descr="Header_blue_thi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9534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496" y="599979"/>
            <a:ext cx="7498080" cy="778098"/>
          </a:xfrm>
        </p:spPr>
        <p:txBody>
          <a:bodyPr>
            <a:noAutofit/>
          </a:bodyPr>
          <a:lstStyle/>
          <a:p>
            <a:pPr algn="l"/>
            <a:r>
              <a:rPr lang="en-NZ" sz="4000" b="1" i="1" dirty="0">
                <a:solidFill>
                  <a:srgbClr val="002060"/>
                </a:solidFill>
              </a:rPr>
              <a:t/>
            </a:r>
            <a:br>
              <a:rPr lang="en-NZ" sz="4000" b="1" i="1" dirty="0">
                <a:solidFill>
                  <a:srgbClr val="002060"/>
                </a:solidFill>
              </a:rPr>
            </a:br>
            <a:r>
              <a:rPr lang="en-NZ" sz="4000" dirty="0">
                <a:solidFill>
                  <a:schemeClr val="accent6">
                    <a:lumMod val="75000"/>
                  </a:schemeClr>
                </a:solidFill>
                <a:effectLst/>
              </a:rPr>
              <a:t>Safety and </a:t>
            </a:r>
            <a:r>
              <a:rPr lang="en-NZ" sz="400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Wellbeing</a:t>
            </a:r>
            <a:endParaRPr lang="en-NZ" sz="4000" dirty="0"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988840"/>
            <a:ext cx="8030600" cy="4525963"/>
          </a:xfrm>
        </p:spPr>
        <p:txBody>
          <a:bodyPr>
            <a:normAutofit lnSpcReduction="10000"/>
          </a:bodyPr>
          <a:lstStyle/>
          <a:p>
            <a:r>
              <a:rPr lang="en-NZ" sz="2400" dirty="0" smtClean="0">
                <a:solidFill>
                  <a:srgbClr val="002060"/>
                </a:solidFill>
              </a:rPr>
              <a:t>UBRS is about developing the skills and systems necessary for responding </a:t>
            </a:r>
            <a:r>
              <a:rPr lang="en-NZ" sz="2400" dirty="0">
                <a:solidFill>
                  <a:srgbClr val="002060"/>
                </a:solidFill>
              </a:rPr>
              <a:t>safely to potentially dangerous situations</a:t>
            </a:r>
          </a:p>
          <a:p>
            <a:endParaRPr lang="en-NZ" sz="2400" dirty="0">
              <a:solidFill>
                <a:srgbClr val="002060"/>
              </a:solidFill>
            </a:endParaRPr>
          </a:p>
          <a:p>
            <a:r>
              <a:rPr lang="en-NZ" sz="2400" dirty="0" smtClean="0">
                <a:solidFill>
                  <a:srgbClr val="002060"/>
                </a:solidFill>
              </a:rPr>
              <a:t>Using physical restraint creates the potential for a range of risks </a:t>
            </a:r>
            <a:r>
              <a:rPr lang="en-NZ" sz="2400" dirty="0">
                <a:solidFill>
                  <a:srgbClr val="002060"/>
                </a:solidFill>
              </a:rPr>
              <a:t>for students and </a:t>
            </a:r>
            <a:r>
              <a:rPr lang="en-NZ" sz="2400" dirty="0" smtClean="0">
                <a:solidFill>
                  <a:srgbClr val="002060"/>
                </a:solidFill>
              </a:rPr>
              <a:t>teachers</a:t>
            </a:r>
            <a:endParaRPr lang="en-NZ" sz="2400" dirty="0">
              <a:solidFill>
                <a:srgbClr val="002060"/>
              </a:solidFill>
            </a:endParaRPr>
          </a:p>
          <a:p>
            <a:pPr marL="857250" lvl="2" indent="0">
              <a:buNone/>
            </a:pPr>
            <a:endParaRPr lang="en-NZ" dirty="0" smtClean="0">
              <a:solidFill>
                <a:srgbClr val="002060"/>
              </a:solidFill>
            </a:endParaRPr>
          </a:p>
          <a:p>
            <a:pPr marL="857250" lvl="2" indent="0">
              <a:buNone/>
            </a:pPr>
            <a:r>
              <a:rPr lang="en-NZ" dirty="0" smtClean="0">
                <a:solidFill>
                  <a:srgbClr val="002060"/>
                </a:solidFill>
              </a:rPr>
              <a:t>Physical</a:t>
            </a:r>
            <a:endParaRPr lang="en-NZ" dirty="0">
              <a:solidFill>
                <a:srgbClr val="002060"/>
              </a:solidFill>
            </a:endParaRPr>
          </a:p>
          <a:p>
            <a:pPr marL="857250" lvl="2" indent="0">
              <a:buNone/>
            </a:pPr>
            <a:r>
              <a:rPr lang="en-NZ" dirty="0" smtClean="0">
                <a:solidFill>
                  <a:srgbClr val="002060"/>
                </a:solidFill>
              </a:rPr>
              <a:t>Emotional and psychological</a:t>
            </a:r>
          </a:p>
          <a:p>
            <a:pPr marL="857250" lvl="2" indent="0">
              <a:buNone/>
            </a:pPr>
            <a:r>
              <a:rPr lang="en-NZ" dirty="0" smtClean="0">
                <a:solidFill>
                  <a:srgbClr val="002060"/>
                </a:solidFill>
              </a:rPr>
              <a:t>Relational</a:t>
            </a:r>
            <a:endParaRPr lang="en-NZ" dirty="0">
              <a:solidFill>
                <a:srgbClr val="002060"/>
              </a:solidFill>
            </a:endParaRPr>
          </a:p>
          <a:p>
            <a:pPr marL="857250" lvl="2" indent="0">
              <a:buNone/>
            </a:pPr>
            <a:r>
              <a:rPr lang="en-NZ" dirty="0">
                <a:solidFill>
                  <a:srgbClr val="002060"/>
                </a:solidFill>
              </a:rPr>
              <a:t>Reputational</a:t>
            </a:r>
          </a:p>
          <a:p>
            <a:pPr marL="857250" lvl="2" indent="0">
              <a:buNone/>
            </a:pPr>
            <a:r>
              <a:rPr lang="en-NZ" dirty="0">
                <a:solidFill>
                  <a:srgbClr val="002060"/>
                </a:solidFill>
              </a:rPr>
              <a:t>Legal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4FAB-20DC-426B-84E8-F4AA24C6A168}" type="slidenum">
              <a:rPr lang="en-NZ" smtClean="0"/>
              <a:pPr/>
              <a:t>2</a:t>
            </a:fld>
            <a:endParaRPr lang="en-NZ" dirty="0"/>
          </a:p>
        </p:txBody>
      </p:sp>
      <p:pic>
        <p:nvPicPr>
          <p:cNvPr id="6" name="Picture 11" descr="Header_blue_thi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4FAB-20DC-426B-84E8-F4AA24C6A168}" type="slidenum">
              <a:rPr lang="en-NZ" smtClean="0"/>
              <a:pPr/>
              <a:t>3</a:t>
            </a:fld>
            <a:endParaRPr lang="en-NZ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781" t="43556" b="42666"/>
          <a:stretch/>
        </p:blipFill>
        <p:spPr>
          <a:xfrm>
            <a:off x="323528" y="2060848"/>
            <a:ext cx="8820472" cy="1632657"/>
          </a:xfrm>
          <a:prstGeom prst="rect">
            <a:avLst/>
          </a:prstGeom>
        </p:spPr>
      </p:pic>
      <p:pic>
        <p:nvPicPr>
          <p:cNvPr id="7" name="Picture 11" descr="Header_blue_thin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NZ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NZ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NZ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NZ" dirty="0" smtClean="0">
                <a:solidFill>
                  <a:schemeClr val="accent6">
                    <a:lumMod val="75000"/>
                  </a:schemeClr>
                </a:solidFill>
              </a:rPr>
              <a:t>What UBRS Is Not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/>
          <a:lstStyle/>
          <a:p>
            <a:r>
              <a:rPr lang="en-NZ" dirty="0" smtClean="0">
                <a:solidFill>
                  <a:srgbClr val="002060"/>
                </a:solidFill>
              </a:rPr>
              <a:t>It’s not restraint training</a:t>
            </a:r>
          </a:p>
          <a:p>
            <a:endParaRPr lang="en-NZ" sz="1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NZ" dirty="0" smtClean="0">
                <a:solidFill>
                  <a:srgbClr val="002060"/>
                </a:solidFill>
              </a:rPr>
              <a:t>    That’s MAPA training (Managing Actual or Potential Aggression)</a:t>
            </a:r>
          </a:p>
          <a:p>
            <a:pPr lvl="1"/>
            <a:r>
              <a:rPr lang="en-NZ" dirty="0" smtClean="0">
                <a:solidFill>
                  <a:srgbClr val="002060"/>
                </a:solidFill>
              </a:rPr>
              <a:t>provided to schools after all staff have received UBRS training</a:t>
            </a:r>
          </a:p>
          <a:p>
            <a:pPr lvl="1"/>
            <a:r>
              <a:rPr lang="en-NZ" dirty="0" smtClean="0">
                <a:solidFill>
                  <a:srgbClr val="002060"/>
                </a:solidFill>
              </a:rPr>
              <a:t>for a subset of staff in the context of specific students with IBPs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4FAB-20DC-426B-84E8-F4AA24C6A168}" type="slidenum">
              <a:rPr lang="en-NZ" smtClean="0"/>
              <a:pPr/>
              <a:t>4</a:t>
            </a:fld>
            <a:endParaRPr lang="en-NZ" dirty="0"/>
          </a:p>
        </p:txBody>
      </p:sp>
      <p:pic>
        <p:nvPicPr>
          <p:cNvPr id="5" name="Picture 11" descr="Header_blue_thi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854968"/>
          </a:xfrm>
        </p:spPr>
        <p:txBody>
          <a:bodyPr/>
          <a:lstStyle/>
          <a:p>
            <a:r>
              <a:rPr lang="en-NZ" dirty="0" smtClean="0">
                <a:solidFill>
                  <a:schemeClr val="accent6">
                    <a:lumMod val="75000"/>
                  </a:schemeClr>
                </a:solidFill>
              </a:rPr>
              <a:t>Who’s It For?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r>
              <a:rPr lang="en-NZ" dirty="0" smtClean="0">
                <a:solidFill>
                  <a:srgbClr val="002060"/>
                </a:solidFill>
              </a:rPr>
              <a:t>All staff, teaching and non-teaching, who may interact with students</a:t>
            </a:r>
          </a:p>
          <a:p>
            <a:r>
              <a:rPr lang="en-NZ" dirty="0" smtClean="0">
                <a:solidFill>
                  <a:srgbClr val="002060"/>
                </a:solidFill>
              </a:rPr>
              <a:t>Important foundational PD for managing behaviour</a:t>
            </a:r>
          </a:p>
          <a:p>
            <a:pPr lvl="1"/>
            <a:r>
              <a:rPr lang="en-NZ" dirty="0" smtClean="0">
                <a:solidFill>
                  <a:srgbClr val="002060"/>
                </a:solidFill>
              </a:rPr>
              <a:t>It’s not just for staff tasked with the more behaviourally challenging students</a:t>
            </a:r>
          </a:p>
          <a:p>
            <a:r>
              <a:rPr lang="en-NZ" dirty="0" smtClean="0">
                <a:solidFill>
                  <a:srgbClr val="002060"/>
                </a:solidFill>
              </a:rPr>
              <a:t>A full day’s training (1x 6hrs </a:t>
            </a:r>
            <a:r>
              <a:rPr lang="en-NZ" u="sng" dirty="0" smtClean="0">
                <a:solidFill>
                  <a:srgbClr val="002060"/>
                </a:solidFill>
              </a:rPr>
              <a:t>or</a:t>
            </a:r>
            <a:r>
              <a:rPr lang="en-NZ" dirty="0" smtClean="0">
                <a:solidFill>
                  <a:srgbClr val="002060"/>
                </a:solidFill>
              </a:rPr>
              <a:t> 4x 90mins)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4FAB-20DC-426B-84E8-F4AA24C6A168}" type="slidenum">
              <a:rPr lang="en-NZ" smtClean="0"/>
              <a:pPr/>
              <a:t>5</a:t>
            </a:fld>
            <a:endParaRPr lang="en-NZ" dirty="0"/>
          </a:p>
        </p:txBody>
      </p:sp>
      <p:pic>
        <p:nvPicPr>
          <p:cNvPr id="5" name="Picture 11" descr="Header_blue_thi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908720"/>
            <a:ext cx="8209160" cy="990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NZ" sz="4000" dirty="0" smtClean="0">
                <a:solidFill>
                  <a:schemeClr val="accent6">
                    <a:lumMod val="75000"/>
                  </a:schemeClr>
                </a:solidFill>
              </a:rPr>
              <a:t>Why </a:t>
            </a:r>
            <a:r>
              <a:rPr lang="en-NZ" sz="4000" dirty="0" smtClean="0">
                <a:solidFill>
                  <a:schemeClr val="accent6">
                    <a:lumMod val="75000"/>
                  </a:schemeClr>
                </a:solidFill>
              </a:rPr>
              <a:t>UBRS </a:t>
            </a:r>
            <a:r>
              <a:rPr lang="en-NZ" sz="4000" dirty="0" smtClean="0">
                <a:solidFill>
                  <a:schemeClr val="accent6">
                    <a:lumMod val="75000"/>
                  </a:schemeClr>
                </a:solidFill>
              </a:rPr>
              <a:t>w</a:t>
            </a:r>
            <a:r>
              <a:rPr lang="en-NZ" sz="4000" dirty="0" smtClean="0">
                <a:solidFill>
                  <a:schemeClr val="accent6">
                    <a:lumMod val="75000"/>
                  </a:schemeClr>
                </a:solidFill>
              </a:rPr>
              <a:t>as Developed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988840"/>
            <a:ext cx="8820150" cy="4653136"/>
          </a:xfrm>
        </p:spPr>
        <p:txBody>
          <a:bodyPr>
            <a:normAutofit fontScale="85000" lnSpcReduction="20000"/>
          </a:bodyPr>
          <a:lstStyle/>
          <a:p>
            <a:r>
              <a:rPr lang="en-NZ" sz="2800" dirty="0" smtClean="0">
                <a:solidFill>
                  <a:srgbClr val="002060"/>
                </a:solidFill>
              </a:rPr>
              <a:t>Schools are committed to managing behaviour positively</a:t>
            </a:r>
          </a:p>
          <a:p>
            <a:pPr lvl="0">
              <a:buNone/>
            </a:pPr>
            <a:endParaRPr lang="en-NZ" sz="2800" dirty="0" smtClean="0">
              <a:solidFill>
                <a:srgbClr val="002060"/>
              </a:solidFill>
            </a:endParaRPr>
          </a:p>
          <a:p>
            <a:pPr lvl="0"/>
            <a:r>
              <a:rPr lang="en-NZ" sz="2800" dirty="0" smtClean="0">
                <a:solidFill>
                  <a:srgbClr val="002060"/>
                </a:solidFill>
              </a:rPr>
              <a:t>Calls </a:t>
            </a:r>
            <a:r>
              <a:rPr lang="en-NZ" sz="2800" dirty="0" smtClean="0">
                <a:solidFill>
                  <a:srgbClr val="002060"/>
                </a:solidFill>
              </a:rPr>
              <a:t>for advice about physical restraint and seclusion of </a:t>
            </a:r>
            <a:r>
              <a:rPr lang="en-NZ" sz="2800" dirty="0" smtClean="0">
                <a:solidFill>
                  <a:srgbClr val="002060"/>
                </a:solidFill>
              </a:rPr>
              <a:t>students in the wake of a few </a:t>
            </a:r>
            <a:r>
              <a:rPr lang="en-NZ" sz="2800" dirty="0" smtClean="0">
                <a:solidFill>
                  <a:srgbClr val="002060"/>
                </a:solidFill>
              </a:rPr>
              <a:t>serious </a:t>
            </a:r>
            <a:r>
              <a:rPr lang="en-NZ" sz="2800" dirty="0" smtClean="0">
                <a:solidFill>
                  <a:srgbClr val="002060"/>
                </a:solidFill>
              </a:rPr>
              <a:t>incidents – there are some misunderstandings about what we can and cannot legally do</a:t>
            </a:r>
            <a:r>
              <a:rPr lang="en-NZ" sz="2800" dirty="0" smtClean="0">
                <a:solidFill>
                  <a:srgbClr val="002060"/>
                </a:solidFill>
              </a:rPr>
              <a:t/>
            </a:r>
            <a:br>
              <a:rPr lang="en-NZ" sz="2800" dirty="0" smtClean="0">
                <a:solidFill>
                  <a:srgbClr val="002060"/>
                </a:solidFill>
              </a:rPr>
            </a:br>
            <a:endParaRPr lang="en-NZ" sz="2800" dirty="0" smtClean="0">
              <a:solidFill>
                <a:srgbClr val="002060"/>
              </a:solidFill>
            </a:endParaRPr>
          </a:p>
          <a:p>
            <a:r>
              <a:rPr lang="en-NZ" sz="2800" dirty="0" smtClean="0">
                <a:solidFill>
                  <a:srgbClr val="002060"/>
                </a:solidFill>
              </a:rPr>
              <a:t>A cross-sector advisory group </a:t>
            </a:r>
            <a:r>
              <a:rPr lang="en-NZ" sz="2800" dirty="0" smtClean="0">
                <a:solidFill>
                  <a:srgbClr val="002060"/>
                </a:solidFill>
              </a:rPr>
              <a:t>developed </a:t>
            </a:r>
            <a:r>
              <a:rPr lang="en-NZ" sz="2800" dirty="0" smtClean="0">
                <a:solidFill>
                  <a:srgbClr val="002060"/>
                </a:solidFill>
              </a:rPr>
              <a:t>guidance </a:t>
            </a:r>
            <a:r>
              <a:rPr lang="en-NZ" sz="2800" dirty="0" smtClean="0">
                <a:solidFill>
                  <a:srgbClr val="002060"/>
                </a:solidFill>
              </a:rPr>
              <a:t>that can be readily accessed by schools</a:t>
            </a:r>
            <a:r>
              <a:rPr lang="en-NZ" sz="2800" dirty="0" smtClean="0">
                <a:solidFill>
                  <a:srgbClr val="002060"/>
                </a:solidFill>
              </a:rPr>
              <a:t/>
            </a:r>
            <a:br>
              <a:rPr lang="en-NZ" sz="2800" dirty="0" smtClean="0">
                <a:solidFill>
                  <a:srgbClr val="002060"/>
                </a:solidFill>
              </a:rPr>
            </a:br>
            <a:endParaRPr lang="en-NZ" sz="2800" dirty="0" smtClean="0">
              <a:solidFill>
                <a:srgbClr val="002060"/>
              </a:solidFill>
            </a:endParaRPr>
          </a:p>
          <a:p>
            <a:r>
              <a:rPr lang="en-NZ" sz="2800" dirty="0" smtClean="0">
                <a:solidFill>
                  <a:srgbClr val="002060"/>
                </a:solidFill>
              </a:rPr>
              <a:t>Need for a </a:t>
            </a:r>
            <a:r>
              <a:rPr lang="en-NZ" sz="2800" dirty="0" smtClean="0">
                <a:solidFill>
                  <a:srgbClr val="002060"/>
                </a:solidFill>
              </a:rPr>
              <a:t>focus </a:t>
            </a:r>
            <a:r>
              <a:rPr lang="en-NZ" sz="2800" dirty="0" smtClean="0">
                <a:solidFill>
                  <a:srgbClr val="002060"/>
                </a:solidFill>
              </a:rPr>
              <a:t>on </a:t>
            </a:r>
            <a:r>
              <a:rPr lang="en-NZ" sz="2800" dirty="0" smtClean="0">
                <a:solidFill>
                  <a:srgbClr val="002060"/>
                </a:solidFill>
              </a:rPr>
              <a:t>preventing </a:t>
            </a:r>
            <a:r>
              <a:rPr lang="en-NZ" sz="2800" dirty="0" smtClean="0">
                <a:solidFill>
                  <a:srgbClr val="002060"/>
                </a:solidFill>
              </a:rPr>
              <a:t>challenging behaviours and </a:t>
            </a:r>
            <a:r>
              <a:rPr lang="en-NZ" sz="2800" dirty="0" smtClean="0">
                <a:solidFill>
                  <a:srgbClr val="002060"/>
                </a:solidFill>
              </a:rPr>
              <a:t>if necessary, </a:t>
            </a:r>
            <a:r>
              <a:rPr lang="en-NZ" sz="2800" dirty="0" smtClean="0">
                <a:solidFill>
                  <a:srgbClr val="002060"/>
                </a:solidFill>
              </a:rPr>
              <a:t>de-escalating </a:t>
            </a:r>
            <a:r>
              <a:rPr lang="en-NZ" sz="2800" dirty="0" smtClean="0">
                <a:solidFill>
                  <a:srgbClr val="002060"/>
                </a:solidFill>
              </a:rPr>
              <a:t>the </a:t>
            </a:r>
            <a:r>
              <a:rPr lang="en-NZ" sz="2800" dirty="0" smtClean="0">
                <a:solidFill>
                  <a:srgbClr val="002060"/>
                </a:solidFill>
              </a:rPr>
              <a:t>situation without the use of physical restraint</a:t>
            </a:r>
          </a:p>
          <a:p>
            <a:pPr lvl="0"/>
            <a:endParaRPr lang="en-NZ" sz="2800" dirty="0" smtClean="0">
              <a:solidFill>
                <a:srgbClr val="002060"/>
              </a:solidFill>
            </a:endParaRPr>
          </a:p>
          <a:p>
            <a:pPr lvl="0"/>
            <a:r>
              <a:rPr lang="en-NZ" sz="2800" dirty="0" smtClean="0">
                <a:solidFill>
                  <a:srgbClr val="002060"/>
                </a:solidFill>
              </a:rPr>
              <a:t>New </a:t>
            </a:r>
            <a:r>
              <a:rPr lang="en-NZ" sz="2800" dirty="0" smtClean="0">
                <a:solidFill>
                  <a:srgbClr val="002060"/>
                </a:solidFill>
              </a:rPr>
              <a:t>guidelines and amendments to the Education Act</a:t>
            </a:r>
          </a:p>
          <a:p>
            <a:endParaRPr lang="en-NZ" sz="2800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–"/>
            </a:pPr>
            <a:endParaRPr lang="en-US" sz="2800" dirty="0" smtClean="0"/>
          </a:p>
        </p:txBody>
      </p:sp>
      <p:pic>
        <p:nvPicPr>
          <p:cNvPr id="131076" name="Picture 11" descr="Header_blue_thi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4FAB-20DC-426B-84E8-F4AA24C6A168}" type="slidenum">
              <a:rPr lang="en-NZ" smtClean="0"/>
              <a:pPr/>
              <a:t>7</a:t>
            </a:fld>
            <a:endParaRPr lang="en-N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0"/>
            <a:ext cx="576064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143000"/>
          </a:xfrm>
        </p:spPr>
        <p:txBody>
          <a:bodyPr>
            <a:normAutofit/>
          </a:bodyPr>
          <a:lstStyle/>
          <a:p>
            <a:r>
              <a:rPr lang="en-NZ" sz="3600" dirty="0" smtClean="0">
                <a:solidFill>
                  <a:schemeClr val="accent6">
                    <a:lumMod val="75000"/>
                  </a:schemeClr>
                </a:solidFill>
              </a:rPr>
              <a:t>Teachers’ Rights, Duties and Vulnerabilities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r>
              <a:rPr lang="en-NZ" dirty="0" smtClean="0">
                <a:solidFill>
                  <a:schemeClr val="tx2">
                    <a:lumMod val="50000"/>
                  </a:schemeClr>
                </a:solidFill>
              </a:rPr>
              <a:t>When is the use of physical restraint legally justified?</a:t>
            </a:r>
          </a:p>
          <a:p>
            <a:r>
              <a:rPr lang="en-NZ" dirty="0" smtClean="0">
                <a:solidFill>
                  <a:schemeClr val="tx2">
                    <a:lumMod val="50000"/>
                  </a:schemeClr>
                </a:solidFill>
              </a:rPr>
              <a:t>When is it unjustified and hazardous to use physical restraint?</a:t>
            </a:r>
          </a:p>
          <a:p>
            <a:r>
              <a:rPr lang="en-NZ" dirty="0" smtClean="0">
                <a:solidFill>
                  <a:schemeClr val="tx2">
                    <a:lumMod val="50000"/>
                  </a:schemeClr>
                </a:solidFill>
              </a:rPr>
              <a:t>How does our duty of care fit with our right to a safe workplace?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4FAB-20DC-426B-84E8-F4AA24C6A168}" type="slidenum">
              <a:rPr lang="en-NZ" smtClean="0"/>
              <a:pPr/>
              <a:t>8</a:t>
            </a:fld>
            <a:endParaRPr lang="en-NZ" dirty="0"/>
          </a:p>
        </p:txBody>
      </p:sp>
      <p:pic>
        <p:nvPicPr>
          <p:cNvPr id="6" name="Picture 11" descr="Header_blue_thi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498080" cy="648072"/>
          </a:xfrm>
        </p:spPr>
        <p:txBody>
          <a:bodyPr>
            <a:normAutofit fontScale="90000"/>
          </a:bodyPr>
          <a:lstStyle/>
          <a:p>
            <a:pPr algn="l"/>
            <a:r>
              <a:rPr lang="en-NZ" sz="3600" b="1" i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NZ" sz="3600" b="1" i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NZ" sz="4000" dirty="0">
                <a:solidFill>
                  <a:schemeClr val="accent6">
                    <a:lumMod val="75000"/>
                  </a:schemeClr>
                </a:solidFill>
                <a:effectLst/>
              </a:rPr>
              <a:t>Physical Restraint: </a:t>
            </a:r>
            <a:r>
              <a:rPr lang="en-NZ" sz="4000" dirty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en-NZ" sz="4000" dirty="0">
                <a:solidFill>
                  <a:schemeClr val="accent6">
                    <a:lumMod val="75000"/>
                  </a:schemeClr>
                </a:solidFill>
                <a:effectLst/>
              </a:rPr>
              <a:t>rom the guide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888" y="1988840"/>
            <a:ext cx="8229600" cy="4653136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NZ" sz="5100" dirty="0" smtClean="0">
                <a:solidFill>
                  <a:srgbClr val="002060"/>
                </a:solidFill>
              </a:rPr>
              <a:t>Restraint is “using your body </a:t>
            </a:r>
            <a:r>
              <a:rPr lang="en-NZ" sz="5100" dirty="0">
                <a:solidFill>
                  <a:srgbClr val="002060"/>
                </a:solidFill>
              </a:rPr>
              <a:t>to deliberately </a:t>
            </a:r>
            <a:r>
              <a:rPr lang="en-NZ" sz="5100" dirty="0" smtClean="0">
                <a:solidFill>
                  <a:srgbClr val="002060"/>
                </a:solidFill>
              </a:rPr>
              <a:t>restrict </a:t>
            </a:r>
            <a:r>
              <a:rPr lang="en-NZ" sz="5100" dirty="0">
                <a:solidFill>
                  <a:srgbClr val="002060"/>
                </a:solidFill>
              </a:rPr>
              <a:t>the movement of </a:t>
            </a:r>
            <a:r>
              <a:rPr lang="en-NZ" sz="5100" dirty="0" smtClean="0">
                <a:solidFill>
                  <a:srgbClr val="002060"/>
                </a:solidFill>
              </a:rPr>
              <a:t>another”</a:t>
            </a:r>
            <a:endParaRPr lang="en-NZ" sz="5100" dirty="0">
              <a:solidFill>
                <a:srgbClr val="00206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NZ" sz="5100" dirty="0" smtClean="0">
                <a:solidFill>
                  <a:srgbClr val="002060"/>
                </a:solidFill>
              </a:rPr>
              <a:t>It may be justified when: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NZ" sz="5100" dirty="0" smtClean="0">
                <a:solidFill>
                  <a:srgbClr val="002060"/>
                </a:solidFill>
              </a:rPr>
              <a:t>1) there is an imminent and clear threat to someone’s physical safety </a:t>
            </a:r>
            <a:r>
              <a:rPr lang="en-NZ" sz="5100" u="sng" dirty="0" smtClean="0">
                <a:solidFill>
                  <a:srgbClr val="002060"/>
                </a:solidFill>
              </a:rPr>
              <a:t>AND</a:t>
            </a:r>
            <a:endParaRPr lang="en-NZ" sz="5100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NZ" sz="5100" dirty="0" smtClean="0">
                <a:solidFill>
                  <a:srgbClr val="002060"/>
                </a:solidFill>
              </a:rPr>
              <a:t>2) it is used as a last resort when all other practicable, less-invasive options have been tried and failed </a:t>
            </a:r>
            <a:r>
              <a:rPr lang="en-NZ" sz="5100" u="sng" dirty="0" smtClean="0">
                <a:solidFill>
                  <a:srgbClr val="002060"/>
                </a:solidFill>
              </a:rPr>
              <a:t>AND</a:t>
            </a:r>
            <a:endParaRPr lang="en-NZ" sz="5100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NZ" sz="5100" dirty="0" smtClean="0">
                <a:solidFill>
                  <a:srgbClr val="002060"/>
                </a:solidFill>
              </a:rPr>
              <a:t>3) it is only used for the duration that the threat to safety exists</a:t>
            </a:r>
            <a:endParaRPr lang="en-NZ" sz="51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4FAB-20DC-426B-84E8-F4AA24C6A168}" type="slidenum">
              <a:rPr lang="en-NZ" smtClean="0"/>
              <a:pPr/>
              <a:t>9</a:t>
            </a:fld>
            <a:endParaRPr lang="en-NZ" dirty="0"/>
          </a:p>
        </p:txBody>
      </p:sp>
      <p:pic>
        <p:nvPicPr>
          <p:cNvPr id="6" name="Picture 11" descr="Header_blue_thi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49188</TotalTime>
  <Words>469</Words>
  <Application>Microsoft Office PowerPoint</Application>
  <PresentationFormat>On-screen Show (4:3)</PresentationFormat>
  <Paragraphs>96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 Safety and Wellbeing</vt:lpstr>
      <vt:lpstr>Slide 3</vt:lpstr>
      <vt:lpstr>  What UBRS Is Not</vt:lpstr>
      <vt:lpstr>Who’s It For?</vt:lpstr>
      <vt:lpstr>Why UBRS was Developed</vt:lpstr>
      <vt:lpstr>Slide 7</vt:lpstr>
      <vt:lpstr>Teachers’ Rights, Duties and Vulnerabilities</vt:lpstr>
      <vt:lpstr> Physical Restraint: From the guide</vt:lpstr>
      <vt:lpstr> Physical Restraint: From the guide</vt:lpstr>
      <vt:lpstr>Overview of Modules </vt:lpstr>
    </vt:vector>
  </TitlesOfParts>
  <Company>Ministry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BEHAVIOUR RESPONDING SAFELY</dc:title>
  <dc:creator>thomasd</dc:creator>
  <cp:lastModifiedBy>Edwin de Ronde</cp:lastModifiedBy>
  <cp:revision>313</cp:revision>
  <cp:lastPrinted>2016-09-20T23:17:44Z</cp:lastPrinted>
  <dcterms:created xsi:type="dcterms:W3CDTF">2016-05-19T21:26:17Z</dcterms:created>
  <dcterms:modified xsi:type="dcterms:W3CDTF">2017-08-28T02:58:44Z</dcterms:modified>
</cp:coreProperties>
</file>